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1353" r:id="rId2"/>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4" d="100"/>
          <a:sy n="34" d="100"/>
        </p:scale>
        <p:origin x="2549" y="10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955A59-CD1B-406F-8E18-37784991F2AA}" type="datetimeFigureOut">
              <a:rPr lang="en-US" smtClean="0"/>
              <a:t>9/21/2021</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E07D8F-F7CE-47AA-8161-EB78CF906559}" type="slidenum">
              <a:rPr lang="en-US" smtClean="0"/>
              <a:t>‹#›</a:t>
            </a:fld>
            <a:endParaRPr lang="en-US"/>
          </a:p>
        </p:txBody>
      </p:sp>
    </p:spTree>
    <p:extLst>
      <p:ext uri="{BB962C8B-B14F-4D97-AF65-F5344CB8AC3E}">
        <p14:creationId xmlns:p14="http://schemas.microsoft.com/office/powerpoint/2010/main" val="2209218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1713" y="1143000"/>
            <a:ext cx="2314575" cy="3086100"/>
          </a:xfrm>
        </p:spPr>
      </p:sp>
      <p:sp>
        <p:nvSpPr>
          <p:cNvPr id="3" name="Notes Placeholder 2"/>
          <p:cNvSpPr>
            <a:spLocks noGrp="1"/>
          </p:cNvSpPr>
          <p:nvPr>
            <p:ph type="body" idx="1"/>
          </p:nvPr>
        </p:nvSpPr>
        <p:spPr/>
        <p:txBody>
          <a:bodyPr/>
          <a:lstStyle/>
          <a:p>
            <a:r>
              <a:rPr lang="en-US"/>
              <a:t>Things are possible when we support one another, collaborate and encourage</a:t>
            </a:r>
          </a:p>
        </p:txBody>
      </p:sp>
      <p:sp>
        <p:nvSpPr>
          <p:cNvPr id="4" name="Slide Number Placeholder 3"/>
          <p:cNvSpPr>
            <a:spLocks noGrp="1"/>
          </p:cNvSpPr>
          <p:nvPr>
            <p:ph type="sldNum" sz="quarter" idx="5"/>
          </p:nvPr>
        </p:nvSpPr>
        <p:spPr/>
        <p:txBody>
          <a:bodyPr/>
          <a:lstStyle/>
          <a:p>
            <a:fld id="{E6A55747-3A3F-4A68-9FC9-A071DA0D149C}" type="slidenum">
              <a:rPr lang="en-US" smtClean="0"/>
              <a:t>1</a:t>
            </a:fld>
            <a:endParaRPr lang="en-US"/>
          </a:p>
        </p:txBody>
      </p:sp>
    </p:spTree>
    <p:extLst>
      <p:ext uri="{BB962C8B-B14F-4D97-AF65-F5344CB8AC3E}">
        <p14:creationId xmlns:p14="http://schemas.microsoft.com/office/powerpoint/2010/main" val="2544187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CC52EA-5EC2-4A41-9825-11F98173D010}"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F3378-F4E7-4FB4-8EE5-1A3DF452E8A2}" type="slidenum">
              <a:rPr lang="en-US" smtClean="0"/>
              <a:t>‹#›</a:t>
            </a:fld>
            <a:endParaRPr lang="en-US"/>
          </a:p>
        </p:txBody>
      </p:sp>
    </p:spTree>
    <p:extLst>
      <p:ext uri="{BB962C8B-B14F-4D97-AF65-F5344CB8AC3E}">
        <p14:creationId xmlns:p14="http://schemas.microsoft.com/office/powerpoint/2010/main" val="2372821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CC52EA-5EC2-4A41-9825-11F98173D010}"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F3378-F4E7-4FB4-8EE5-1A3DF452E8A2}" type="slidenum">
              <a:rPr lang="en-US" smtClean="0"/>
              <a:t>‹#›</a:t>
            </a:fld>
            <a:endParaRPr lang="en-US"/>
          </a:p>
        </p:txBody>
      </p:sp>
    </p:spTree>
    <p:extLst>
      <p:ext uri="{BB962C8B-B14F-4D97-AF65-F5344CB8AC3E}">
        <p14:creationId xmlns:p14="http://schemas.microsoft.com/office/powerpoint/2010/main" val="3023936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CC52EA-5EC2-4A41-9825-11F98173D010}"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F3378-F4E7-4FB4-8EE5-1A3DF452E8A2}" type="slidenum">
              <a:rPr lang="en-US" smtClean="0"/>
              <a:t>‹#›</a:t>
            </a:fld>
            <a:endParaRPr lang="en-US"/>
          </a:p>
        </p:txBody>
      </p:sp>
    </p:spTree>
    <p:extLst>
      <p:ext uri="{BB962C8B-B14F-4D97-AF65-F5344CB8AC3E}">
        <p14:creationId xmlns:p14="http://schemas.microsoft.com/office/powerpoint/2010/main" val="48534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CC52EA-5EC2-4A41-9825-11F98173D010}"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F3378-F4E7-4FB4-8EE5-1A3DF452E8A2}" type="slidenum">
              <a:rPr lang="en-US" smtClean="0"/>
              <a:t>‹#›</a:t>
            </a:fld>
            <a:endParaRPr lang="en-US"/>
          </a:p>
        </p:txBody>
      </p:sp>
    </p:spTree>
    <p:extLst>
      <p:ext uri="{BB962C8B-B14F-4D97-AF65-F5344CB8AC3E}">
        <p14:creationId xmlns:p14="http://schemas.microsoft.com/office/powerpoint/2010/main" val="2956053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CC52EA-5EC2-4A41-9825-11F98173D010}"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F3378-F4E7-4FB4-8EE5-1A3DF452E8A2}" type="slidenum">
              <a:rPr lang="en-US" smtClean="0"/>
              <a:t>‹#›</a:t>
            </a:fld>
            <a:endParaRPr lang="en-US"/>
          </a:p>
        </p:txBody>
      </p:sp>
    </p:spTree>
    <p:extLst>
      <p:ext uri="{BB962C8B-B14F-4D97-AF65-F5344CB8AC3E}">
        <p14:creationId xmlns:p14="http://schemas.microsoft.com/office/powerpoint/2010/main" val="218629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CC52EA-5EC2-4A41-9825-11F98173D010}"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3F3378-F4E7-4FB4-8EE5-1A3DF452E8A2}" type="slidenum">
              <a:rPr lang="en-US" smtClean="0"/>
              <a:t>‹#›</a:t>
            </a:fld>
            <a:endParaRPr lang="en-US"/>
          </a:p>
        </p:txBody>
      </p:sp>
    </p:spTree>
    <p:extLst>
      <p:ext uri="{BB962C8B-B14F-4D97-AF65-F5344CB8AC3E}">
        <p14:creationId xmlns:p14="http://schemas.microsoft.com/office/powerpoint/2010/main" val="3903753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839789" y="5937956"/>
            <a:ext cx="5157787" cy="8733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72201" y="5937956"/>
            <a:ext cx="5183188" cy="8733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CC52EA-5EC2-4A41-9825-11F98173D010}" type="datetimeFigureOut">
              <a:rPr lang="en-US" smtClean="0"/>
              <a:t>9/21/2021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3F3378-F4E7-4FB4-8EE5-1A3DF452E8A2}" type="slidenum">
              <a:rPr lang="en-US" smtClean="0"/>
              <a:t>‹#›</a:t>
            </a:fld>
            <a:endParaRPr lang="en-US"/>
          </a:p>
        </p:txBody>
      </p:sp>
    </p:spTree>
    <p:extLst>
      <p:ext uri="{BB962C8B-B14F-4D97-AF65-F5344CB8AC3E}">
        <p14:creationId xmlns:p14="http://schemas.microsoft.com/office/powerpoint/2010/main" val="1892409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2CC52EA-5EC2-4A41-9825-11F98173D010}" type="datetimeFigureOut">
              <a:rPr lang="en-US" smtClean="0"/>
              <a:t>9/21/2021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3F3378-F4E7-4FB4-8EE5-1A3DF452E8A2}" type="slidenum">
              <a:rPr lang="en-US" smtClean="0"/>
              <a:t>‹#›</a:t>
            </a:fld>
            <a:endParaRPr lang="en-US"/>
          </a:p>
        </p:txBody>
      </p:sp>
    </p:spTree>
    <p:extLst>
      <p:ext uri="{BB962C8B-B14F-4D97-AF65-F5344CB8AC3E}">
        <p14:creationId xmlns:p14="http://schemas.microsoft.com/office/powerpoint/2010/main" val="3258654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CC52EA-5EC2-4A41-9825-11F98173D010}" type="datetimeFigureOut">
              <a:rPr lang="en-US" smtClean="0"/>
              <a:t>9/21/2021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3F3378-F4E7-4FB4-8EE5-1A3DF452E8A2}" type="slidenum">
              <a:rPr lang="en-US" smtClean="0"/>
              <a:t>‹#›</a:t>
            </a:fld>
            <a:endParaRPr lang="en-US"/>
          </a:p>
        </p:txBody>
      </p:sp>
    </p:spTree>
    <p:extLst>
      <p:ext uri="{BB962C8B-B14F-4D97-AF65-F5344CB8AC3E}">
        <p14:creationId xmlns:p14="http://schemas.microsoft.com/office/powerpoint/2010/main" val="371256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72CC52EA-5EC2-4A41-9825-11F98173D010}"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3F3378-F4E7-4FB4-8EE5-1A3DF452E8A2}" type="slidenum">
              <a:rPr lang="en-US" smtClean="0"/>
              <a:t>‹#›</a:t>
            </a:fld>
            <a:endParaRPr lang="en-US"/>
          </a:p>
        </p:txBody>
      </p:sp>
    </p:spTree>
    <p:extLst>
      <p:ext uri="{BB962C8B-B14F-4D97-AF65-F5344CB8AC3E}">
        <p14:creationId xmlns:p14="http://schemas.microsoft.com/office/powerpoint/2010/main" val="115566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72CC52EA-5EC2-4A41-9825-11F98173D010}"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3F3378-F4E7-4FB4-8EE5-1A3DF452E8A2}" type="slidenum">
              <a:rPr lang="en-US" smtClean="0"/>
              <a:t>‹#›</a:t>
            </a:fld>
            <a:endParaRPr lang="en-US"/>
          </a:p>
        </p:txBody>
      </p:sp>
    </p:spTree>
    <p:extLst>
      <p:ext uri="{BB962C8B-B14F-4D97-AF65-F5344CB8AC3E}">
        <p14:creationId xmlns:p14="http://schemas.microsoft.com/office/powerpoint/2010/main" val="2049061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72CC52EA-5EC2-4A41-9825-11F98173D010}" type="datetimeFigureOut">
              <a:rPr lang="en-US" smtClean="0"/>
              <a:t>9/21/2021</a:t>
            </a:fld>
            <a:endParaRPr 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973F3378-F4E7-4FB4-8EE5-1A3DF452E8A2}" type="slidenum">
              <a:rPr lang="en-US" smtClean="0"/>
              <a:t>‹#›</a:t>
            </a:fld>
            <a:endParaRPr lang="en-US"/>
          </a:p>
        </p:txBody>
      </p:sp>
    </p:spTree>
    <p:extLst>
      <p:ext uri="{BB962C8B-B14F-4D97-AF65-F5344CB8AC3E}">
        <p14:creationId xmlns:p14="http://schemas.microsoft.com/office/powerpoint/2010/main" val="30523770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09736E6C-364C-4F97-8D39-B84C145BD231}"/>
              </a:ext>
            </a:extLst>
          </p:cNvPr>
          <p:cNvGrpSpPr/>
          <p:nvPr/>
        </p:nvGrpSpPr>
        <p:grpSpPr>
          <a:xfrm>
            <a:off x="379255" y="-25401"/>
            <a:ext cx="12153164" cy="16098573"/>
            <a:chOff x="3840441" y="-19051"/>
            <a:chExt cx="9114873" cy="12073930"/>
          </a:xfrm>
        </p:grpSpPr>
        <p:grpSp>
          <p:nvGrpSpPr>
            <p:cNvPr id="2" name="Group 1">
              <a:extLst>
                <a:ext uri="{FF2B5EF4-FFF2-40B4-BE49-F238E27FC236}">
                  <a16:creationId xmlns:a16="http://schemas.microsoft.com/office/drawing/2014/main" id="{FFFBF153-1A02-4691-BA57-060C96086615}"/>
                </a:ext>
              </a:extLst>
            </p:cNvPr>
            <p:cNvGrpSpPr/>
            <p:nvPr/>
          </p:nvGrpSpPr>
          <p:grpSpPr>
            <a:xfrm>
              <a:off x="3840441" y="-19051"/>
              <a:ext cx="9114873" cy="11947659"/>
              <a:chOff x="141009" y="32132"/>
              <a:chExt cx="12654051" cy="6717460"/>
            </a:xfrm>
          </p:grpSpPr>
          <p:sp>
            <p:nvSpPr>
              <p:cNvPr id="9" name="Rectangle: Rounded Corners 8">
                <a:extLst>
                  <a:ext uri="{FF2B5EF4-FFF2-40B4-BE49-F238E27FC236}">
                    <a16:creationId xmlns:a16="http://schemas.microsoft.com/office/drawing/2014/main" id="{218C3969-DFE8-4CDF-94EB-1D99C3EFE877}"/>
                  </a:ext>
                </a:extLst>
              </p:cNvPr>
              <p:cNvSpPr/>
              <p:nvPr/>
            </p:nvSpPr>
            <p:spPr>
              <a:xfrm>
                <a:off x="141009" y="188536"/>
                <a:ext cx="11906055" cy="6561056"/>
              </a:xfrm>
              <a:prstGeom prst="roundRect">
                <a:avLst>
                  <a:gd name="adj" fmla="val 2587"/>
                </a:avLst>
              </a:prstGeom>
              <a:noFill/>
              <a:ln w="177800">
                <a:solidFill>
                  <a:srgbClr val="223A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ln>
                    <a:solidFill>
                      <a:srgbClr val="FF0000"/>
                    </a:solidFill>
                  </a:ln>
                  <a:noFill/>
                </a:endParaRPr>
              </a:p>
            </p:txBody>
          </p:sp>
          <p:sp>
            <p:nvSpPr>
              <p:cNvPr id="7" name="TextBox 6">
                <a:extLst>
                  <a:ext uri="{FF2B5EF4-FFF2-40B4-BE49-F238E27FC236}">
                    <a16:creationId xmlns:a16="http://schemas.microsoft.com/office/drawing/2014/main" id="{1E2D402D-5A5F-4927-97B2-E2729948C2E8}"/>
                  </a:ext>
                </a:extLst>
              </p:cNvPr>
              <p:cNvSpPr txBox="1"/>
              <p:nvPr/>
            </p:nvSpPr>
            <p:spPr>
              <a:xfrm>
                <a:off x="449594" y="280568"/>
                <a:ext cx="12345466" cy="1596336"/>
              </a:xfrm>
              <a:prstGeom prst="rect">
                <a:avLst/>
              </a:prstGeom>
              <a:noFill/>
            </p:spPr>
            <p:txBody>
              <a:bodyPr wrap="square" rtlCol="0">
                <a:spAutoFit/>
              </a:bodyPr>
              <a:lstStyle/>
              <a:p>
                <a:r>
                  <a:rPr lang="en-US" sz="8000" dirty="0">
                    <a:solidFill>
                      <a:srgbClr val="AF222B"/>
                    </a:solidFill>
                    <a:latin typeface="Walbaum Display SemiBold" panose="020B0604020202020204" pitchFamily="18" charset="0"/>
                  </a:rPr>
                  <a:t>MIDDLESEX</a:t>
                </a:r>
              </a:p>
              <a:p>
                <a:r>
                  <a:rPr lang="en-US" sz="8000" dirty="0">
                    <a:solidFill>
                      <a:srgbClr val="AF222B"/>
                    </a:solidFill>
                    <a:latin typeface="Walbaum Display SemiBold" panose="020B0604020202020204" pitchFamily="18" charset="0"/>
                  </a:rPr>
                  <a:t>MISSION  POSSIBLE</a:t>
                </a:r>
              </a:p>
              <a:p>
                <a:endParaRPr lang="en-US" sz="8000" dirty="0">
                  <a:solidFill>
                    <a:srgbClr val="AF222B"/>
                  </a:solidFill>
                  <a:latin typeface="Walbaum Display SemiBold" panose="020B0604020202020204" pitchFamily="18" charset="0"/>
                </a:endParaRPr>
              </a:p>
            </p:txBody>
          </p:sp>
          <p:pic>
            <p:nvPicPr>
              <p:cNvPr id="3" name="Picture 2" descr="Logo&#10;&#10;Description automatically generated">
                <a:extLst>
                  <a:ext uri="{FF2B5EF4-FFF2-40B4-BE49-F238E27FC236}">
                    <a16:creationId xmlns:a16="http://schemas.microsoft.com/office/drawing/2014/main" id="{ABE8D436-9596-4369-B100-9DFEC498CC8E}"/>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9583" t="8909" r="9021" b="10000"/>
              <a:stretch/>
            </p:blipFill>
            <p:spPr>
              <a:xfrm>
                <a:off x="8287645" y="32132"/>
                <a:ext cx="3706526" cy="863706"/>
              </a:xfrm>
              <a:prstGeom prst="rect">
                <a:avLst/>
              </a:prstGeom>
            </p:spPr>
          </p:pic>
        </p:grpSp>
        <p:pic>
          <p:nvPicPr>
            <p:cNvPr id="8" name="Picture 7">
              <a:extLst>
                <a:ext uri="{FF2B5EF4-FFF2-40B4-BE49-F238E27FC236}">
                  <a16:creationId xmlns:a16="http://schemas.microsoft.com/office/drawing/2014/main" id="{63979DDF-58BD-4103-BD76-ADC371882D9B}"/>
                </a:ext>
              </a:extLst>
            </p:cNvPr>
            <p:cNvPicPr>
              <a:picLocks noChangeAspect="1"/>
            </p:cNvPicPr>
            <p:nvPr/>
          </p:nvPicPr>
          <p:blipFill>
            <a:blip r:embed="rId4"/>
            <a:stretch>
              <a:fillRect/>
            </a:stretch>
          </p:blipFill>
          <p:spPr>
            <a:xfrm>
              <a:off x="4790075" y="2382909"/>
              <a:ext cx="6553200" cy="2380649"/>
            </a:xfrm>
            <a:prstGeom prst="rect">
              <a:avLst/>
            </a:prstGeom>
          </p:spPr>
        </p:pic>
        <p:sp>
          <p:nvSpPr>
            <p:cNvPr id="11" name="TextBox 10">
              <a:extLst>
                <a:ext uri="{FF2B5EF4-FFF2-40B4-BE49-F238E27FC236}">
                  <a16:creationId xmlns:a16="http://schemas.microsoft.com/office/drawing/2014/main" id="{63F8FA0D-34BB-4C64-8978-69038D38B016}"/>
                </a:ext>
              </a:extLst>
            </p:cNvPr>
            <p:cNvSpPr txBox="1"/>
            <p:nvPr/>
          </p:nvSpPr>
          <p:spPr>
            <a:xfrm>
              <a:off x="3985757" y="4763556"/>
              <a:ext cx="8360895" cy="7291323"/>
            </a:xfrm>
            <a:prstGeom prst="rect">
              <a:avLst/>
            </a:prstGeom>
            <a:noFill/>
          </p:spPr>
          <p:txBody>
            <a:bodyPr wrap="square" rtlCol="0">
              <a:spAutoFit/>
            </a:bodyPr>
            <a:lstStyle/>
            <a:p>
              <a:r>
                <a:rPr lang="en-US" sz="3556" b="1" dirty="0">
                  <a:solidFill>
                    <a:srgbClr val="223A76"/>
                  </a:solidFill>
                  <a:latin typeface="+mj-lt"/>
                </a:rPr>
                <a:t>MATH</a:t>
              </a:r>
              <a:r>
                <a:rPr lang="en-US" sz="2844" dirty="0">
                  <a:solidFill>
                    <a:srgbClr val="223A76"/>
                  </a:solidFill>
                  <a:latin typeface="+mj-lt"/>
                </a:rPr>
                <a:t> </a:t>
              </a:r>
            </a:p>
            <a:p>
              <a:r>
                <a:rPr lang="en-US" sz="2844" dirty="0">
                  <a:solidFill>
                    <a:srgbClr val="223A76"/>
                  </a:solidFill>
                  <a:latin typeface="+mj-lt"/>
                </a:rPr>
                <a:t>Teachers will explicitly teach content aligned to the rigor of the standards including modeling through sharing their thought process aloud as they approach and complete tasks (i.e. “think aloud” strategy) - High Expectations</a:t>
              </a:r>
            </a:p>
            <a:p>
              <a:endParaRPr lang="en-US" sz="2844" dirty="0">
                <a:solidFill>
                  <a:srgbClr val="223A76"/>
                </a:solidFill>
                <a:latin typeface="+mj-lt"/>
                <a:ea typeface="Calibri" panose="020F0502020204030204" pitchFamily="34" charset="0"/>
                <a:cs typeface="Arial" panose="020B0604020202020204" pitchFamily="34" charset="0"/>
              </a:endParaRPr>
            </a:p>
            <a:p>
              <a:r>
                <a:rPr lang="en-US" sz="3556" b="1" dirty="0">
                  <a:solidFill>
                    <a:srgbClr val="223A76"/>
                  </a:solidFill>
                  <a:latin typeface="+mj-lt"/>
                  <a:ea typeface="Calibri" panose="020F0502020204030204" pitchFamily="34" charset="0"/>
                  <a:cs typeface="Arial" panose="020B0604020202020204" pitchFamily="34" charset="0"/>
                </a:rPr>
                <a:t>LITERACY</a:t>
              </a:r>
              <a:r>
                <a:rPr lang="en-US" sz="2844" dirty="0">
                  <a:solidFill>
                    <a:srgbClr val="223A76"/>
                  </a:solidFill>
                  <a:latin typeface="+mj-lt"/>
                  <a:ea typeface="Calibri" panose="020F0502020204030204" pitchFamily="34" charset="0"/>
                  <a:cs typeface="Arial" panose="020B0604020202020204" pitchFamily="34" charset="0"/>
                </a:rPr>
                <a:t> </a:t>
              </a:r>
            </a:p>
            <a:p>
              <a:r>
                <a:rPr lang="en-US" sz="2844" dirty="0">
                  <a:solidFill>
                    <a:srgbClr val="223A76"/>
                  </a:solidFill>
                  <a:latin typeface="+mj-lt"/>
                  <a:ea typeface="Calibri" panose="020F0502020204030204" pitchFamily="34" charset="0"/>
                </a:rPr>
                <a:t>Teachers ask critical thinking questions of all students and provide opportunities for all students to demonstrate independence. - High Expectations</a:t>
              </a:r>
            </a:p>
            <a:p>
              <a:endParaRPr lang="en-US" sz="2844" dirty="0">
                <a:solidFill>
                  <a:srgbClr val="223A76"/>
                </a:solidFill>
                <a:latin typeface="+mj-lt"/>
                <a:ea typeface="Calibri" panose="020F0502020204030204" pitchFamily="34" charset="0"/>
                <a:cs typeface="Arial" panose="020B0604020202020204" pitchFamily="34" charset="0"/>
              </a:endParaRPr>
            </a:p>
            <a:p>
              <a:r>
                <a:rPr lang="en-US" sz="3556" b="1" dirty="0">
                  <a:solidFill>
                    <a:srgbClr val="223A76"/>
                  </a:solidFill>
                  <a:latin typeface="+mj-lt"/>
                  <a:ea typeface="Calibri" panose="020F0502020204030204" pitchFamily="34" charset="0"/>
                  <a:cs typeface="Arial" panose="020B0604020202020204" pitchFamily="34" charset="0"/>
                </a:rPr>
                <a:t>SAFE AND SUPPORTIVE ENVIORNMENT </a:t>
              </a:r>
            </a:p>
            <a:p>
              <a:r>
                <a:rPr lang="en-US" sz="2844" dirty="0">
                  <a:solidFill>
                    <a:srgbClr val="223A76"/>
                  </a:solidFill>
                  <a:latin typeface="+mj-lt"/>
                  <a:ea typeface="Calibri" panose="020F0502020204030204" pitchFamily="34" charset="0"/>
                </a:rPr>
                <a:t>Classroom routines and expectations promote cooperative learning, teacher to student interactions and student to student interactions characterized by mutual respect and caring.</a:t>
              </a:r>
              <a:endParaRPr lang="en-US" sz="2844" dirty="0">
                <a:solidFill>
                  <a:srgbClr val="223A76"/>
                </a:solidFill>
                <a:latin typeface="+mj-lt"/>
                <a:ea typeface="Calibri" panose="020F0502020204030204" pitchFamily="34" charset="0"/>
                <a:cs typeface="Arial" panose="020B0604020202020204" pitchFamily="34" charset="0"/>
              </a:endParaRPr>
            </a:p>
            <a:p>
              <a:r>
                <a:rPr lang="en-US" sz="2844" dirty="0">
                  <a:solidFill>
                    <a:srgbClr val="223A76"/>
                  </a:solidFill>
                  <a:latin typeface="+mj-lt"/>
                </a:rPr>
                <a:t>    </a:t>
              </a:r>
            </a:p>
            <a:p>
              <a:r>
                <a:rPr lang="en-US" sz="3556" b="1" dirty="0">
                  <a:solidFill>
                    <a:srgbClr val="223A76"/>
                  </a:solidFill>
                  <a:latin typeface="+mj-lt"/>
                </a:rPr>
                <a:t>CULTURE</a:t>
              </a:r>
              <a:endParaRPr lang="en-US" sz="2844" b="1" dirty="0">
                <a:solidFill>
                  <a:srgbClr val="223A76"/>
                </a:solidFill>
                <a:latin typeface="+mj-lt"/>
              </a:endParaRPr>
            </a:p>
            <a:p>
              <a:r>
                <a:rPr lang="en-US" sz="2844" dirty="0">
                  <a:solidFill>
                    <a:srgbClr val="223A76"/>
                  </a:solidFill>
                  <a:latin typeface="+mj-lt"/>
                  <a:ea typeface="Calibri" panose="020F0502020204030204" pitchFamily="34" charset="0"/>
                </a:rPr>
                <a:t>Educators will examine and interrogate their personal biases to become aware of the ways in which their own cultural experiences influence the conditions and learning opportunities that they create for students.</a:t>
              </a:r>
              <a:endParaRPr lang="en-US" sz="2844" dirty="0">
                <a:solidFill>
                  <a:srgbClr val="223A76"/>
                </a:solidFill>
                <a:latin typeface="+mj-lt"/>
              </a:endParaRPr>
            </a:p>
            <a:p>
              <a:endParaRPr lang="en-US" sz="2844" dirty="0">
                <a:solidFill>
                  <a:srgbClr val="223A76"/>
                </a:solidFill>
                <a:latin typeface="+mj-lt"/>
              </a:endParaRPr>
            </a:p>
          </p:txBody>
        </p:sp>
      </p:grpSp>
    </p:spTree>
    <p:extLst>
      <p:ext uri="{BB962C8B-B14F-4D97-AF65-F5344CB8AC3E}">
        <p14:creationId xmlns:p14="http://schemas.microsoft.com/office/powerpoint/2010/main" val="23189051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141</Words>
  <Application>Microsoft Office PowerPoint</Application>
  <PresentationFormat>Custom</PresentationFormat>
  <Paragraphs>15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Walbaum Display SemiBold</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Pennington, Erin E.</dc:creator>
  <cp:lastModifiedBy>Handshoe, Jennifer M</cp:lastModifiedBy>
  <cp:revision>1</cp:revision>
  <dcterms:created xsi:type="dcterms:W3CDTF">2021-09-16T19:09:27Z</dcterms:created>
  <dcterms:modified xsi:type="dcterms:W3CDTF">2021-09-21T13:24:43Z</dcterms:modified>
</cp:coreProperties>
</file>